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Tallberg" userId="40b6818168a0890b" providerId="LiveId" clId="{E4724941-B6F1-4BC0-B759-9FC83C2846C1}"/>
    <pc:docChg chg="custSel addSld modSld">
      <pc:chgData name="Kari Tallberg" userId="40b6818168a0890b" providerId="LiveId" clId="{E4724941-B6F1-4BC0-B759-9FC83C2846C1}" dt="2021-05-01T15:59:13.160" v="5017" actId="20577"/>
      <pc:docMkLst>
        <pc:docMk/>
      </pc:docMkLst>
      <pc:sldChg chg="modSp mod">
        <pc:chgData name="Kari Tallberg" userId="40b6818168a0890b" providerId="LiveId" clId="{E4724941-B6F1-4BC0-B759-9FC83C2846C1}" dt="2021-05-01T15:53:48.546" v="4980" actId="20577"/>
        <pc:sldMkLst>
          <pc:docMk/>
          <pc:sldMk cId="3832295160" sldId="256"/>
        </pc:sldMkLst>
        <pc:spChg chg="mod">
          <ac:chgData name="Kari Tallberg" userId="40b6818168a0890b" providerId="LiveId" clId="{E4724941-B6F1-4BC0-B759-9FC83C2846C1}" dt="2021-05-01T15:53:48.546" v="4980" actId="20577"/>
          <ac:spMkLst>
            <pc:docMk/>
            <pc:sldMk cId="3832295160" sldId="256"/>
            <ac:spMk id="3" creationId="{77D96AFA-029D-4DBD-8CA4-E2C640D49218}"/>
          </ac:spMkLst>
        </pc:spChg>
      </pc:sldChg>
      <pc:sldChg chg="modSp mod">
        <pc:chgData name="Kari Tallberg" userId="40b6818168a0890b" providerId="LiveId" clId="{E4724941-B6F1-4BC0-B759-9FC83C2846C1}" dt="2021-04-28T10:47:42.384" v="202" actId="6549"/>
        <pc:sldMkLst>
          <pc:docMk/>
          <pc:sldMk cId="2301910590" sldId="257"/>
        </pc:sldMkLst>
        <pc:spChg chg="mod">
          <ac:chgData name="Kari Tallberg" userId="40b6818168a0890b" providerId="LiveId" clId="{E4724941-B6F1-4BC0-B759-9FC83C2846C1}" dt="2021-04-28T10:47:42.384" v="202" actId="6549"/>
          <ac:spMkLst>
            <pc:docMk/>
            <pc:sldMk cId="2301910590" sldId="257"/>
            <ac:spMk id="8" creationId="{A25B0CCB-4410-4141-8118-A74239271292}"/>
          </ac:spMkLst>
        </pc:spChg>
      </pc:sldChg>
      <pc:sldChg chg="modSp mod">
        <pc:chgData name="Kari Tallberg" userId="40b6818168a0890b" providerId="LiveId" clId="{E4724941-B6F1-4BC0-B759-9FC83C2846C1}" dt="2021-05-01T14:50:40.783" v="3673" actId="207"/>
        <pc:sldMkLst>
          <pc:docMk/>
          <pc:sldMk cId="3630193581" sldId="258"/>
        </pc:sldMkLst>
        <pc:spChg chg="mod">
          <ac:chgData name="Kari Tallberg" userId="40b6818168a0890b" providerId="LiveId" clId="{E4724941-B6F1-4BC0-B759-9FC83C2846C1}" dt="2021-05-01T14:50:40.783" v="3673" actId="207"/>
          <ac:spMkLst>
            <pc:docMk/>
            <pc:sldMk cId="3630193581" sldId="258"/>
            <ac:spMk id="3" creationId="{F2D0B846-3D18-4C74-AFC3-FD2751FBFF65}"/>
          </ac:spMkLst>
        </pc:spChg>
      </pc:sldChg>
      <pc:sldChg chg="modSp mod">
        <pc:chgData name="Kari Tallberg" userId="40b6818168a0890b" providerId="LiveId" clId="{E4724941-B6F1-4BC0-B759-9FC83C2846C1}" dt="2021-05-01T15:55:39.995" v="5015" actId="20577"/>
        <pc:sldMkLst>
          <pc:docMk/>
          <pc:sldMk cId="3438560094" sldId="259"/>
        </pc:sldMkLst>
        <pc:spChg chg="mod">
          <ac:chgData name="Kari Tallberg" userId="40b6818168a0890b" providerId="LiveId" clId="{E4724941-B6F1-4BC0-B759-9FC83C2846C1}" dt="2021-05-01T15:55:39.995" v="5015" actId="20577"/>
          <ac:spMkLst>
            <pc:docMk/>
            <pc:sldMk cId="3438560094" sldId="259"/>
            <ac:spMk id="3" creationId="{F75BF274-D86C-4257-907E-8496A80FC740}"/>
          </ac:spMkLst>
        </pc:spChg>
      </pc:sldChg>
      <pc:sldChg chg="modSp mod">
        <pc:chgData name="Kari Tallberg" userId="40b6818168a0890b" providerId="LiveId" clId="{E4724941-B6F1-4BC0-B759-9FC83C2846C1}" dt="2021-05-01T14:52:00.452" v="3693" actId="20577"/>
        <pc:sldMkLst>
          <pc:docMk/>
          <pc:sldMk cId="3486928443" sldId="260"/>
        </pc:sldMkLst>
        <pc:spChg chg="mod">
          <ac:chgData name="Kari Tallberg" userId="40b6818168a0890b" providerId="LiveId" clId="{E4724941-B6F1-4BC0-B759-9FC83C2846C1}" dt="2021-05-01T14:52:00.452" v="3693" actId="20577"/>
          <ac:spMkLst>
            <pc:docMk/>
            <pc:sldMk cId="3486928443" sldId="260"/>
            <ac:spMk id="3" creationId="{0DEEB678-CA4B-4C1E-B00B-2BA1C5E36F8F}"/>
          </ac:spMkLst>
        </pc:spChg>
      </pc:sldChg>
      <pc:sldChg chg="modSp mod">
        <pc:chgData name="Kari Tallberg" userId="40b6818168a0890b" providerId="LiveId" clId="{E4724941-B6F1-4BC0-B759-9FC83C2846C1}" dt="2021-05-01T15:57:02.523" v="5016" actId="20577"/>
        <pc:sldMkLst>
          <pc:docMk/>
          <pc:sldMk cId="1996726763" sldId="261"/>
        </pc:sldMkLst>
        <pc:spChg chg="mod">
          <ac:chgData name="Kari Tallberg" userId="40b6818168a0890b" providerId="LiveId" clId="{E4724941-B6F1-4BC0-B759-9FC83C2846C1}" dt="2021-05-01T15:57:02.523" v="5016" actId="20577"/>
          <ac:spMkLst>
            <pc:docMk/>
            <pc:sldMk cId="1996726763" sldId="261"/>
            <ac:spMk id="3" creationId="{FDB44ABC-452A-4D9F-A5DD-28D3F75D0F8D}"/>
          </ac:spMkLst>
        </pc:spChg>
      </pc:sldChg>
      <pc:sldChg chg="modSp mod">
        <pc:chgData name="Kari Tallberg" userId="40b6818168a0890b" providerId="LiveId" clId="{E4724941-B6F1-4BC0-B759-9FC83C2846C1}" dt="2021-05-01T14:57:21.597" v="3739" actId="20577"/>
        <pc:sldMkLst>
          <pc:docMk/>
          <pc:sldMk cId="1292768624" sldId="262"/>
        </pc:sldMkLst>
        <pc:spChg chg="mod">
          <ac:chgData name="Kari Tallberg" userId="40b6818168a0890b" providerId="LiveId" clId="{E4724941-B6F1-4BC0-B759-9FC83C2846C1}" dt="2021-04-29T08:40:50.650" v="1186" actId="20577"/>
          <ac:spMkLst>
            <pc:docMk/>
            <pc:sldMk cId="1292768624" sldId="262"/>
            <ac:spMk id="2" creationId="{E534E183-919F-4BBD-B92A-5B4CEDD61600}"/>
          </ac:spMkLst>
        </pc:spChg>
        <pc:spChg chg="mod">
          <ac:chgData name="Kari Tallberg" userId="40b6818168a0890b" providerId="LiveId" clId="{E4724941-B6F1-4BC0-B759-9FC83C2846C1}" dt="2021-05-01T14:57:21.597" v="3739" actId="20577"/>
          <ac:spMkLst>
            <pc:docMk/>
            <pc:sldMk cId="1292768624" sldId="262"/>
            <ac:spMk id="3" creationId="{0C738AF9-E7BE-444A-AF73-C9FB3A2C9425}"/>
          </ac:spMkLst>
        </pc:spChg>
      </pc:sldChg>
      <pc:sldChg chg="modSp mod">
        <pc:chgData name="Kari Tallberg" userId="40b6818168a0890b" providerId="LiveId" clId="{E4724941-B6F1-4BC0-B759-9FC83C2846C1}" dt="2021-05-01T14:55:10.805" v="3695" actId="20577"/>
        <pc:sldMkLst>
          <pc:docMk/>
          <pc:sldMk cId="238560477" sldId="263"/>
        </pc:sldMkLst>
        <pc:spChg chg="mod">
          <ac:chgData name="Kari Tallberg" userId="40b6818168a0890b" providerId="LiveId" clId="{E4724941-B6F1-4BC0-B759-9FC83C2846C1}" dt="2021-05-01T14:55:10.805" v="3695" actId="20577"/>
          <ac:spMkLst>
            <pc:docMk/>
            <pc:sldMk cId="238560477" sldId="263"/>
            <ac:spMk id="3" creationId="{EED16182-E3B9-4D33-9D7E-2C9E7F72111C}"/>
          </ac:spMkLst>
        </pc:spChg>
      </pc:sldChg>
      <pc:sldChg chg="modSp mod">
        <pc:chgData name="Kari Tallberg" userId="40b6818168a0890b" providerId="LiveId" clId="{E4724941-B6F1-4BC0-B759-9FC83C2846C1}" dt="2021-05-01T14:55:43.273" v="3696" actId="6549"/>
        <pc:sldMkLst>
          <pc:docMk/>
          <pc:sldMk cId="3863670413" sldId="264"/>
        </pc:sldMkLst>
        <pc:spChg chg="mod">
          <ac:chgData name="Kari Tallberg" userId="40b6818168a0890b" providerId="LiveId" clId="{E4724941-B6F1-4BC0-B759-9FC83C2846C1}" dt="2021-05-01T14:55:43.273" v="3696" actId="6549"/>
          <ac:spMkLst>
            <pc:docMk/>
            <pc:sldMk cId="3863670413" sldId="264"/>
            <ac:spMk id="3" creationId="{2BBCF9FE-C183-4273-B73A-93293F42EC3E}"/>
          </ac:spMkLst>
        </pc:spChg>
      </pc:sldChg>
      <pc:sldChg chg="modSp new mod">
        <pc:chgData name="Kari Tallberg" userId="40b6818168a0890b" providerId="LiveId" clId="{E4724941-B6F1-4BC0-B759-9FC83C2846C1}" dt="2021-04-29T09:20:24.686" v="2450" actId="20577"/>
        <pc:sldMkLst>
          <pc:docMk/>
          <pc:sldMk cId="2910602062" sldId="265"/>
        </pc:sldMkLst>
        <pc:spChg chg="mod">
          <ac:chgData name="Kari Tallberg" userId="40b6818168a0890b" providerId="LiveId" clId="{E4724941-B6F1-4BC0-B759-9FC83C2846C1}" dt="2021-04-29T08:57:29.666" v="1769" actId="20577"/>
          <ac:spMkLst>
            <pc:docMk/>
            <pc:sldMk cId="2910602062" sldId="265"/>
            <ac:spMk id="2" creationId="{ABF6A27F-1875-4CC8-96CF-B8393A84B9E6}"/>
          </ac:spMkLst>
        </pc:spChg>
        <pc:spChg chg="mod">
          <ac:chgData name="Kari Tallberg" userId="40b6818168a0890b" providerId="LiveId" clId="{E4724941-B6F1-4BC0-B759-9FC83C2846C1}" dt="2021-04-29T09:20:24.686" v="2450" actId="20577"/>
          <ac:spMkLst>
            <pc:docMk/>
            <pc:sldMk cId="2910602062" sldId="265"/>
            <ac:spMk id="3" creationId="{CCA3DA1E-D563-41DA-8FC2-C7EA1645947E}"/>
          </ac:spMkLst>
        </pc:spChg>
      </pc:sldChg>
      <pc:sldChg chg="modSp new mod">
        <pc:chgData name="Kari Tallberg" userId="40b6818168a0890b" providerId="LiveId" clId="{E4724941-B6F1-4BC0-B759-9FC83C2846C1}" dt="2021-05-01T14:58:29.283" v="3745" actId="6549"/>
        <pc:sldMkLst>
          <pc:docMk/>
          <pc:sldMk cId="2315297453" sldId="266"/>
        </pc:sldMkLst>
        <pc:spChg chg="mod">
          <ac:chgData name="Kari Tallberg" userId="40b6818168a0890b" providerId="LiveId" clId="{E4724941-B6F1-4BC0-B759-9FC83C2846C1}" dt="2021-04-29T09:21:37.387" v="2493" actId="20577"/>
          <ac:spMkLst>
            <pc:docMk/>
            <pc:sldMk cId="2315297453" sldId="266"/>
            <ac:spMk id="2" creationId="{5F0E7D86-BD58-4CF0-9691-3811272BBE73}"/>
          </ac:spMkLst>
        </pc:spChg>
        <pc:spChg chg="mod">
          <ac:chgData name="Kari Tallberg" userId="40b6818168a0890b" providerId="LiveId" clId="{E4724941-B6F1-4BC0-B759-9FC83C2846C1}" dt="2021-05-01T14:58:29.283" v="3745" actId="6549"/>
          <ac:spMkLst>
            <pc:docMk/>
            <pc:sldMk cId="2315297453" sldId="266"/>
            <ac:spMk id="3" creationId="{85956A3B-EC4F-4770-A0FB-F69BA29B0D2B}"/>
          </ac:spMkLst>
        </pc:spChg>
      </pc:sldChg>
      <pc:sldChg chg="modSp new mod">
        <pc:chgData name="Kari Tallberg" userId="40b6818168a0890b" providerId="LiveId" clId="{E4724941-B6F1-4BC0-B759-9FC83C2846C1}" dt="2021-05-01T15:59:13.160" v="5017" actId="20577"/>
        <pc:sldMkLst>
          <pc:docMk/>
          <pc:sldMk cId="345605700" sldId="267"/>
        </pc:sldMkLst>
        <pc:spChg chg="mod">
          <ac:chgData name="Kari Tallberg" userId="40b6818168a0890b" providerId="LiveId" clId="{E4724941-B6F1-4BC0-B759-9FC83C2846C1}" dt="2021-05-01T15:17:53.711" v="3819" actId="20577"/>
          <ac:spMkLst>
            <pc:docMk/>
            <pc:sldMk cId="345605700" sldId="267"/>
            <ac:spMk id="2" creationId="{D6BFBC1F-822E-4CF9-B2CE-A5D1E9966611}"/>
          </ac:spMkLst>
        </pc:spChg>
        <pc:spChg chg="mod">
          <ac:chgData name="Kari Tallberg" userId="40b6818168a0890b" providerId="LiveId" clId="{E4724941-B6F1-4BC0-B759-9FC83C2846C1}" dt="2021-05-01T15:59:13.160" v="5017" actId="20577"/>
          <ac:spMkLst>
            <pc:docMk/>
            <pc:sldMk cId="345605700" sldId="267"/>
            <ac:spMk id="3" creationId="{B9D276FF-DB31-443A-83C6-658F62566C23}"/>
          </ac:spMkLst>
        </pc:spChg>
      </pc:sldChg>
      <pc:sldChg chg="modSp new mod">
        <pc:chgData name="Kari Tallberg" userId="40b6818168a0890b" providerId="LiveId" clId="{E4724941-B6F1-4BC0-B759-9FC83C2846C1}" dt="2021-05-01T15:37:04.700" v="4174" actId="20577"/>
        <pc:sldMkLst>
          <pc:docMk/>
          <pc:sldMk cId="2911344370" sldId="268"/>
        </pc:sldMkLst>
        <pc:spChg chg="mod">
          <ac:chgData name="Kari Tallberg" userId="40b6818168a0890b" providerId="LiveId" clId="{E4724941-B6F1-4BC0-B759-9FC83C2846C1}" dt="2021-05-01T15:37:04.700" v="4174" actId="20577"/>
          <ac:spMkLst>
            <pc:docMk/>
            <pc:sldMk cId="2911344370" sldId="268"/>
            <ac:spMk id="2" creationId="{5518E2B1-BB27-43D2-B338-040D23123CFD}"/>
          </ac:spMkLst>
        </pc:spChg>
        <pc:spChg chg="mod">
          <ac:chgData name="Kari Tallberg" userId="40b6818168a0890b" providerId="LiveId" clId="{E4724941-B6F1-4BC0-B759-9FC83C2846C1}" dt="2021-05-01T15:25:25.510" v="4173" actId="20577"/>
          <ac:spMkLst>
            <pc:docMk/>
            <pc:sldMk cId="2911344370" sldId="268"/>
            <ac:spMk id="3" creationId="{95245563-8FB2-4769-9769-282818A1BF50}"/>
          </ac:spMkLst>
        </pc:spChg>
      </pc:sldChg>
      <pc:sldChg chg="modSp new mod">
        <pc:chgData name="Kari Tallberg" userId="40b6818168a0890b" providerId="LiveId" clId="{E4724941-B6F1-4BC0-B759-9FC83C2846C1}" dt="2021-05-01T15:52:05.174" v="4915" actId="20577"/>
        <pc:sldMkLst>
          <pc:docMk/>
          <pc:sldMk cId="2948240674" sldId="269"/>
        </pc:sldMkLst>
        <pc:spChg chg="mod">
          <ac:chgData name="Kari Tallberg" userId="40b6818168a0890b" providerId="LiveId" clId="{E4724941-B6F1-4BC0-B759-9FC83C2846C1}" dt="2021-05-01T15:52:05.174" v="4915" actId="20577"/>
          <ac:spMkLst>
            <pc:docMk/>
            <pc:sldMk cId="2948240674" sldId="269"/>
            <ac:spMk id="2" creationId="{80356FA8-91FD-4425-9B10-84BC98F5E833}"/>
          </ac:spMkLst>
        </pc:spChg>
        <pc:spChg chg="mod">
          <ac:chgData name="Kari Tallberg" userId="40b6818168a0890b" providerId="LiveId" clId="{E4724941-B6F1-4BC0-B759-9FC83C2846C1}" dt="2021-05-01T15:51:44.456" v="4912" actId="6549"/>
          <ac:spMkLst>
            <pc:docMk/>
            <pc:sldMk cId="2948240674" sldId="269"/>
            <ac:spMk id="3" creationId="{24AD89CB-3EB0-46B7-8503-78B1B5CC9E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678D5A-3182-4C9B-9671-F75A2A1AD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F304375-1EFB-4596-A084-3A8912BB6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2F9DB5-BD71-462C-8CE6-0D698029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76F4C9-54A8-411E-9406-87B5F828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90F257-D450-4F36-A01C-0D440C67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5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2A4565-524E-49EE-BAAD-B66474F3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8B35DD1-EBAD-4B83-82DF-22ED5559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F6408E-ABF1-40DE-8A3A-1CCDCB24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32F01F-57EF-4CD6-AE5B-84F69FCB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FE076A-2E8A-43A5-A879-818CB3B2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1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08154A6-8D79-40C7-8E2B-8C31A4465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1DF7968-78FA-42F6-9FB9-8712BE43F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B755E2-BA93-4D5C-91F7-E0093B29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4681E2-0CB9-4B9F-A1FF-DB47CC59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0E89FA-D9FD-468A-9C53-BD404B06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0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E79F22-9E04-468D-BFCD-522719B4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6DEFFC-594F-4D12-9558-3221B71A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C547CA-0E2E-4399-8A5D-2877620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BF2F92-B895-40DC-AEC9-7FEFAA7E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1A2B8D-08A4-4591-909E-1CFD2731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7C5EAD-8047-47D6-B2EC-D01E47F7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3CD7C1-C6BE-4AAE-9444-79C630980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EC1C55-B254-4D89-9C40-AC7E3C3D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8BEFD4-7ECC-4F62-A328-631DAA94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F4141C-8E01-4CF8-BC4C-E235227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82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3EB42F-4AEF-4575-AD71-7303E26B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2D0BB4-AD6D-4482-B105-9B103D81E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CC5FCD-0551-4F85-9A84-1BB3734F8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F19AF4-605A-4380-919F-C0268C2B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FFD25C9-5219-4579-9BB8-C1956265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8585B6-E2E5-4FF2-883D-9DEC02DA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3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9DC6EC-1105-4CD4-85B0-07CB2C99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F9F493-9759-47FC-B597-A964D07C7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C2A0A5-14A2-4CC1-8613-6D7F85781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B416A6F-9603-4729-9486-04DF33A3B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412884A-E472-4AC0-A713-BED099816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405DDEF-493C-4048-A563-D86A1F9B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753487-4A53-495F-80BE-AF54ED1A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8E44E64-FCCE-4280-B438-143237E1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72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7D3BD0-7687-4AA1-B093-4349348F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AFC7171-81D0-4EE7-A9FA-4E40773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59D688-B9E1-410E-B372-977D0105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1F764FC-FBD8-410D-8880-13CC8498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700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EB99F23-2AB5-44D0-8AF7-4ACF07E8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7527DAC-972A-4155-BF63-0B699E461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1B9645-5B52-4014-B7B7-468F7C85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2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47DF5A-0566-4FFF-B516-6BB2829B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2DC29C-99D0-474C-8D63-81716E526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9736FA-51CA-4D6A-A7E2-3043A9191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6ADB29-4E47-4A38-9E47-0DC7756C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E19E5A-4C7F-40C9-83EE-6D51C0FC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007A6B-A39A-4494-B147-F379B803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36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C2E523-3B7C-4838-89E6-9C54FD3B3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95E5830-D979-401C-AF2F-5F60F99EF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1EDDAF-6D42-479C-80B6-D8BF70485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CB1D01-EA2D-494D-AE7A-18CEF0FA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F8B7D0-9D58-46F8-96AA-1341BDD6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152AE9-E70C-4F97-87C4-9DF4D4BA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66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12EB072-3C0F-496A-9E08-E791B59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6E11EA-B1D4-4AF0-BDF2-BA27289C9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35FE36-3806-4EBE-B472-3742D481E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C2B1-F253-47AE-B6F5-2EE8B5B2DB45}" type="datetimeFigureOut">
              <a:rPr lang="fi-FI" smtClean="0"/>
              <a:t>1.5.2021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DF602A-74B3-4DB2-BA6E-5DB7D0092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03C8D4-D008-4950-8F7A-B3FA23480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A898-6A75-4F81-A6D0-D5E9A7A39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27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B9A312-50ED-4245-AC7E-919C1E695C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PAPERITEOLLISUUDEN NOUSU JA TUHO 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7D96AFA-029D-4DBD-8CA4-E2C640D49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Metsäteollisuuden  rakennemuutos 1990-2020</a:t>
            </a:r>
          </a:p>
          <a:p>
            <a:r>
              <a:rPr lang="fi-FI" sz="3200" dirty="0"/>
              <a:t>Helsinki City West Rotaryklubi 24.5.2021</a:t>
            </a:r>
          </a:p>
          <a:p>
            <a:r>
              <a:rPr lang="fi-FI" sz="3200" dirty="0"/>
              <a:t>Kari Tallberg </a:t>
            </a:r>
          </a:p>
        </p:txBody>
      </p:sp>
    </p:spTree>
    <p:extLst>
      <p:ext uri="{BB962C8B-B14F-4D97-AF65-F5344CB8AC3E}">
        <p14:creationId xmlns:p14="http://schemas.microsoft.com/office/powerpoint/2010/main" val="383229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6A27F-1875-4CC8-96CF-B8393A84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”</a:t>
            </a:r>
            <a:r>
              <a:rPr lang="fi-FI" dirty="0" err="1"/>
              <a:t>Ulkomalaiset</a:t>
            </a:r>
            <a:r>
              <a:rPr lang="fi-FI" dirty="0"/>
              <a:t>” pärjäävät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3DA1E-D563-41DA-8FC2-C7EA16459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SAPPI </a:t>
            </a:r>
            <a:r>
              <a:rPr lang="fi-FI" i="1" dirty="0" err="1"/>
              <a:t>plc</a:t>
            </a:r>
            <a:r>
              <a:rPr lang="fi-FI" dirty="0"/>
              <a:t>. Kirkniemessä, käyttää haapapuuta raaka-aineena ja valmistaa korkealuokkaisia päällystettyjä painopapereita n. 750000 tn/a kolmella koneella, joita on Valmetin toimesta modernisoitu 2016 ja 2019. Vientiin menee n. 90% tuotannosta.</a:t>
            </a:r>
          </a:p>
          <a:p>
            <a:r>
              <a:rPr lang="fi-FI" dirty="0"/>
              <a:t>Yhtiö on osa globaalia yritystä jolla on tuotantoa Euroopassa, Yhdysvalloissa, Etelä-Amerikassa ja Afrikassa.</a:t>
            </a:r>
          </a:p>
          <a:p>
            <a:r>
              <a:rPr lang="fi-FI" dirty="0"/>
              <a:t>Yhtiö on noteerattu Johannesburgin pörssissä.</a:t>
            </a:r>
          </a:p>
          <a:p>
            <a:r>
              <a:rPr lang="fi-FI" dirty="0"/>
              <a:t>Julkisuudessa ei ole esiintynyt valittelua korkeasta raaka-aineen hinnasta, kallista energiasta, kovista palkoista ja veroista</a:t>
            </a:r>
          </a:p>
        </p:txBody>
      </p:sp>
    </p:spTree>
    <p:extLst>
      <p:ext uri="{BB962C8B-B14F-4D97-AF65-F5344CB8AC3E}">
        <p14:creationId xmlns:p14="http://schemas.microsoft.com/office/powerpoint/2010/main" val="291060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0E7D86-BD58-4CF0-9691-3811272B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JUJO </a:t>
            </a:r>
            <a:r>
              <a:rPr lang="fi-FI" dirty="0" err="1"/>
              <a:t>Termal</a:t>
            </a:r>
            <a:r>
              <a:rPr lang="fi-FI" dirty="0"/>
              <a:t> </a:t>
            </a:r>
            <a:r>
              <a:rPr lang="fi-FI" dirty="0" err="1"/>
              <a:t>papers</a:t>
            </a:r>
            <a:r>
              <a:rPr lang="fi-FI" dirty="0"/>
              <a:t> </a:t>
            </a:r>
            <a:r>
              <a:rPr lang="fi-FI" dirty="0" err="1"/>
              <a:t>Kauttua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56A3B-EC4F-4770-A0FB-F69BA29B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Tehdas on entinen A. Ahlström Osakeyhtiön yksikkö joka myytin japanilaiselle Nippon Paper Groupille kun AAOY päätti irtautua paperiteollisuudesta.</a:t>
            </a:r>
          </a:p>
          <a:p>
            <a:r>
              <a:rPr lang="fi-FI" dirty="0"/>
              <a:t>Tuotanto käsittää lämpöherkkiä paperilaatuja ja on ainoa laatuaan Pohjoismaissa.</a:t>
            </a:r>
          </a:p>
          <a:p>
            <a:r>
              <a:rPr lang="fi-FI" dirty="0"/>
              <a:t>Mitä ne lämpöherkät paperit ovat? Esim. kaupan kuitit ovat usein  lämpöherkkää paperia josta teksti ajan kuluessa häviää</a:t>
            </a:r>
          </a:p>
          <a:p>
            <a:r>
              <a:rPr lang="fi-FI" dirty="0"/>
              <a:t>Lisäksi on vaativia päällystettyjä laatuja kuten etikettipaperia.</a:t>
            </a:r>
          </a:p>
          <a:p>
            <a:r>
              <a:rPr lang="fi-FI" dirty="0"/>
              <a:t>Tehdas jauhaa tulosta eikä valita suomen kurjia oloja ja ilkeitä työläisiä vaikka tulos oli poikkeuksellisesti tappiolla v. 2019.</a:t>
            </a:r>
          </a:p>
        </p:txBody>
      </p:sp>
    </p:spTree>
    <p:extLst>
      <p:ext uri="{BB962C8B-B14F-4D97-AF65-F5344CB8AC3E}">
        <p14:creationId xmlns:p14="http://schemas.microsoft.com/office/powerpoint/2010/main" val="231529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BFBC1F-822E-4CF9-B2CE-A5D1E996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DELFORT GROUP TERVAKOSKI</a:t>
            </a:r>
            <a:br>
              <a:rPr lang="fi-FI" dirty="0"/>
            </a:br>
            <a:r>
              <a:rPr lang="fi-FI" dirty="0"/>
              <a:t>Itävaltalainen perheyritys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D276FF-DB31-443A-83C6-658F62566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Maineikas ja yli 200 vuotta vanha tehdas joka valmistaa erikoispapereita mm. </a:t>
            </a:r>
          </a:p>
          <a:p>
            <a:r>
              <a:rPr lang="fi-FI" dirty="0"/>
              <a:t>Setelipaperia, postimerkkipaperia sekä korkealaatuisia kirjotus ja painopapereita. Mm. ns. raamattupaperia eli vain n. 28 gr./m2 painoista ohutta paperia sekä kaikkein ohuimpia laatuja joiden pintapaino on n. 5gr./m2. Eräs erikoisuus on savukepaperi.</a:t>
            </a:r>
          </a:p>
          <a:p>
            <a:r>
              <a:rPr lang="fi-FI" dirty="0"/>
              <a:t>Osa konekannasta on vahaa, vanhin kone on vuodelta 1905.</a:t>
            </a:r>
          </a:p>
          <a:p>
            <a:r>
              <a:rPr lang="fi-FI" dirty="0"/>
              <a:t>Tuotannosta  menee yli 90 % vientiin n. 60 maahan.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60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18E2B1-BB27-43D2-B338-040D2312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Billerud</a:t>
            </a:r>
            <a:r>
              <a:rPr lang="fi-FI" dirty="0"/>
              <a:t> Korsnäs, Ruotsalainen suuryhtiö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245563-8FB2-4769-9769-282818A1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Valmistaa valkaisematonta voima- </a:t>
            </a:r>
            <a:r>
              <a:rPr lang="fi-FI"/>
              <a:t>ja säkkipaperia</a:t>
            </a:r>
          </a:p>
          <a:p>
            <a:r>
              <a:rPr lang="fi-FI"/>
              <a:t> </a:t>
            </a:r>
            <a:r>
              <a:rPr lang="fi-FI" dirty="0"/>
              <a:t>Pietarsaaressa</a:t>
            </a:r>
          </a:p>
          <a:p>
            <a:r>
              <a:rPr lang="fi-FI" dirty="0"/>
              <a:t>Pääkäyttöalue paperisäkit, pussit, kassit, kääreet</a:t>
            </a:r>
          </a:p>
          <a:p>
            <a:r>
              <a:rPr lang="fi-FI" dirty="0"/>
              <a:t>Entinen </a:t>
            </a:r>
            <a:r>
              <a:rPr lang="fi-FI" dirty="0" err="1"/>
              <a:t>Wilh</a:t>
            </a:r>
            <a:r>
              <a:rPr lang="fi-FI" dirty="0"/>
              <a:t>. Schauman  Oy tehdas</a:t>
            </a:r>
          </a:p>
          <a:p>
            <a:r>
              <a:rPr lang="fi-FI" dirty="0"/>
              <a:t>Tuotanto n. 200 000tn/vuosi n. 180 työntekijää</a:t>
            </a:r>
          </a:p>
        </p:txBody>
      </p:sp>
    </p:spTree>
    <p:extLst>
      <p:ext uri="{BB962C8B-B14F-4D97-AF65-F5344CB8AC3E}">
        <p14:creationId xmlns:p14="http://schemas.microsoft.com/office/powerpoint/2010/main" val="291134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356FA8-91FD-4425-9B10-84BC98F5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SCA/</a:t>
            </a:r>
            <a:r>
              <a:rPr lang="fi-FI" dirty="0" err="1"/>
              <a:t>Essity</a:t>
            </a:r>
            <a:r>
              <a:rPr lang="fi-FI"/>
              <a:t> Ab </a:t>
            </a:r>
            <a:r>
              <a:rPr lang="fi-FI" dirty="0"/>
              <a:t>Ruotsalainen jättiyhtiö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AD89CB-3EB0-46B7-8503-78B1B5CC9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Alun perin Fredrik </a:t>
            </a:r>
            <a:r>
              <a:rPr lang="fi-FI" dirty="0" err="1"/>
              <a:t>Idestamin</a:t>
            </a:r>
            <a:r>
              <a:rPr lang="fi-FI" dirty="0"/>
              <a:t> perustama puuhiomo 1865</a:t>
            </a:r>
          </a:p>
          <a:p>
            <a:r>
              <a:rPr lang="fi-FI" dirty="0"/>
              <a:t>Paperikone I v. 1880</a:t>
            </a:r>
          </a:p>
          <a:p>
            <a:r>
              <a:rPr lang="fi-FI" dirty="0"/>
              <a:t>Nokia Oy siirtyi televiestintään ja möi tehtaan 1989 </a:t>
            </a:r>
          </a:p>
          <a:p>
            <a:r>
              <a:rPr lang="fi-FI" dirty="0"/>
              <a:t>Monta omistajaa James River USA-Georgia Pacific USA- SCA Ruotsi</a:t>
            </a:r>
          </a:p>
          <a:p>
            <a:r>
              <a:rPr lang="fi-FI" dirty="0"/>
              <a:t>Vuonna 2017 SCA jakautui ja syntyi </a:t>
            </a:r>
            <a:r>
              <a:rPr lang="fi-FI" dirty="0" err="1"/>
              <a:t>Essity</a:t>
            </a:r>
            <a:r>
              <a:rPr lang="fi-FI" dirty="0"/>
              <a:t> Ab</a:t>
            </a:r>
          </a:p>
          <a:p>
            <a:r>
              <a:rPr lang="fi-FI" dirty="0"/>
              <a:t>Tuotanto Hygienia paperit, vaipat n. 70000 tn/vuosi</a:t>
            </a:r>
          </a:p>
          <a:p>
            <a:r>
              <a:rPr lang="fi-FI" dirty="0"/>
              <a:t>Markkinat </a:t>
            </a:r>
            <a:r>
              <a:rPr lang="fi-FI" dirty="0" err="1"/>
              <a:t>periaateessa</a:t>
            </a:r>
            <a:r>
              <a:rPr lang="fi-FI" dirty="0"/>
              <a:t> hyvät mutta </a:t>
            </a:r>
            <a:r>
              <a:rPr lang="fi-FI" dirty="0" err="1"/>
              <a:t>Covid</a:t>
            </a:r>
            <a:r>
              <a:rPr lang="fi-FI" dirty="0"/>
              <a:t> 19 iski suuren loven myyntiin Q1 2021. Konekanta iäkästä saa nähdä miten käy</a:t>
            </a:r>
          </a:p>
          <a:p>
            <a:r>
              <a:rPr lang="fi-FI" dirty="0"/>
              <a:t>Tehtaalla on käyttökuntoinen museokone jolla ajetaan hupiajoja</a:t>
            </a:r>
          </a:p>
        </p:txBody>
      </p:sp>
    </p:spTree>
    <p:extLst>
      <p:ext uri="{BB962C8B-B14F-4D97-AF65-F5344CB8AC3E}">
        <p14:creationId xmlns:p14="http://schemas.microsoft.com/office/powerpoint/2010/main" val="294824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1A2196C-489E-4A75-BA7B-F9EE272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Alku ja Loisto 1880-2000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A25B0CCB-4410-4141-8118-A7423927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Historiallisia poimintoja</a:t>
            </a:r>
          </a:p>
          <a:p>
            <a:r>
              <a:rPr lang="fi-FI" dirty="0"/>
              <a:t>Ensimmäinen paperi tehtiin </a:t>
            </a:r>
            <a:r>
              <a:rPr lang="fi-FI" dirty="0" err="1"/>
              <a:t>Thomasbölessä</a:t>
            </a:r>
            <a:r>
              <a:rPr lang="fi-FI" dirty="0"/>
              <a:t> Tammisaaressa  1667</a:t>
            </a:r>
          </a:p>
          <a:p>
            <a:r>
              <a:rPr lang="fi-FI" dirty="0"/>
              <a:t>Paperimestari oli Bertel </a:t>
            </a:r>
            <a:r>
              <a:rPr lang="fi-FI" dirty="0" err="1"/>
              <a:t>Obenherin</a:t>
            </a:r>
            <a:r>
              <a:rPr lang="fi-FI" dirty="0"/>
              <a:t> </a:t>
            </a:r>
            <a:r>
              <a:rPr lang="fi-FI" dirty="0" err="1"/>
              <a:t>Upsalasata</a:t>
            </a:r>
            <a:endParaRPr lang="fi-FI" dirty="0"/>
          </a:p>
          <a:p>
            <a:r>
              <a:rPr lang="fi-FI" dirty="0"/>
              <a:t>Ruukin omisti piispa Johan </a:t>
            </a:r>
            <a:r>
              <a:rPr lang="fi-FI" dirty="0" err="1"/>
              <a:t>Gezalius</a:t>
            </a:r>
            <a:endParaRPr lang="fi-FI" dirty="0"/>
          </a:p>
          <a:p>
            <a:r>
              <a:rPr lang="fi-FI" dirty="0"/>
              <a:t>Toinen paperimaakari tuli Turun Järvenojaan 1764 omistaja J.C. </a:t>
            </a:r>
            <a:r>
              <a:rPr lang="fi-FI" dirty="0" err="1"/>
              <a:t>Frenckel</a:t>
            </a:r>
            <a:endParaRPr lang="fi-FI" dirty="0"/>
          </a:p>
          <a:p>
            <a:r>
              <a:rPr lang="fi-FI" dirty="0"/>
              <a:t>Kolmas oli Tervakosken paperitehdas Georg Gustaf </a:t>
            </a:r>
            <a:r>
              <a:rPr lang="fi-FI" dirty="0" err="1"/>
              <a:t>Nordenswan</a:t>
            </a:r>
            <a:r>
              <a:rPr lang="fi-FI" dirty="0"/>
              <a:t> 1818</a:t>
            </a:r>
          </a:p>
          <a:p>
            <a:pPr marL="0" indent="0">
              <a:buNone/>
            </a:pPr>
            <a:r>
              <a:rPr lang="fi-FI" dirty="0"/>
              <a:t>   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Sitten liuta uusia yrittäjiä </a:t>
            </a:r>
          </a:p>
        </p:txBody>
      </p:sp>
    </p:spTree>
    <p:extLst>
      <p:ext uri="{BB962C8B-B14F-4D97-AF65-F5344CB8AC3E}">
        <p14:creationId xmlns:p14="http://schemas.microsoft.com/office/powerpoint/2010/main" val="230191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3AB2A4-B0E4-4220-8101-6ED6C9DB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Varsinaiset paperitehtaat 1860-1880 luvuilla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D0B846-3D18-4C74-AFC3-FD2751FBF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Tampereelle (Nokia ) Fredrik </a:t>
            </a:r>
            <a:r>
              <a:rPr lang="fi-FI" dirty="0" err="1"/>
              <a:t>Idestam</a:t>
            </a:r>
            <a:r>
              <a:rPr lang="fi-FI" dirty="0"/>
              <a:t> ja Leo Mechelin 1865</a:t>
            </a:r>
          </a:p>
          <a:p>
            <a:r>
              <a:rPr lang="fi-FI" dirty="0"/>
              <a:t>Mänttään, Gustaf Adolf Serlachius 1867</a:t>
            </a:r>
          </a:p>
          <a:p>
            <a:r>
              <a:rPr lang="fi-FI" dirty="0"/>
              <a:t>Poriin, W. Rosenlew &amp; Co.</a:t>
            </a:r>
          </a:p>
          <a:p>
            <a:r>
              <a:rPr lang="fi-FI" dirty="0"/>
              <a:t>Kuusankoskelle, Kymmene AB</a:t>
            </a:r>
          </a:p>
          <a:p>
            <a:r>
              <a:rPr lang="fi-FI" dirty="0"/>
              <a:t>Varkauteen </a:t>
            </a:r>
            <a:r>
              <a:rPr lang="fi-FI" dirty="0" err="1"/>
              <a:t>A.Ahlström</a:t>
            </a:r>
            <a:r>
              <a:rPr lang="fi-FI" dirty="0"/>
              <a:t>  </a:t>
            </a:r>
          </a:p>
          <a:p>
            <a:pPr marL="0" indent="0">
              <a:buNone/>
            </a:pPr>
            <a:r>
              <a:rPr lang="fi-FI" dirty="0"/>
              <a:t>Varkauteen käynnistyi 1921 maailman nopein sanomalehtipaperikone jonka tuotanto oli </a:t>
            </a:r>
            <a:r>
              <a:rPr lang="fi-FI" dirty="0">
                <a:solidFill>
                  <a:srgbClr val="FF0000"/>
                </a:solidFill>
              </a:rPr>
              <a:t>25000 tn</a:t>
            </a:r>
            <a:r>
              <a:rPr lang="fi-FI" dirty="0"/>
              <a:t>. /vuosi. Nyt ei ole suomessa ainuttakaan </a:t>
            </a:r>
            <a:r>
              <a:rPr lang="fi-FI" dirty="0" err="1"/>
              <a:t>newsprint</a:t>
            </a:r>
            <a:r>
              <a:rPr lang="fi-FI" dirty="0"/>
              <a:t> konetta kun Kaipola (</a:t>
            </a:r>
            <a:r>
              <a:rPr lang="fi-FI" dirty="0">
                <a:solidFill>
                  <a:srgbClr val="FF0000"/>
                </a:solidFill>
              </a:rPr>
              <a:t>450 000 tn</a:t>
            </a:r>
            <a:r>
              <a:rPr lang="fi-FI" dirty="0"/>
              <a:t>/a) suljettiin 2020.</a:t>
            </a:r>
          </a:p>
        </p:txBody>
      </p:sp>
    </p:spTree>
    <p:extLst>
      <p:ext uri="{BB962C8B-B14F-4D97-AF65-F5344CB8AC3E}">
        <p14:creationId xmlns:p14="http://schemas.microsoft.com/office/powerpoint/2010/main" val="363019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DC5F7D-26AE-44C2-8EB0-A1D438D5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TÄMÄN PÄIVÄN TILANNE PAPERI PUOLELLA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5BF274-D86C-4257-907E-8496A80F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KÄYNNISSÄ ON 15 PAPERIKONETTA SEITSEMÄSSÄ ERI TEHTAASSA</a:t>
            </a:r>
          </a:p>
          <a:p>
            <a:r>
              <a:rPr lang="fi-FI" dirty="0"/>
              <a:t>PELKÄSTÄÄN 2002 JÄLKEEN ON SULJETTU 34 KONETTA. Euroopassa n. 125 konetta.</a:t>
            </a:r>
          </a:p>
          <a:p>
            <a:r>
              <a:rPr lang="fi-FI" dirty="0"/>
              <a:t>Suljettu on paljon kapasiteettia.</a:t>
            </a:r>
          </a:p>
          <a:p>
            <a:r>
              <a:rPr lang="fi-FI" dirty="0"/>
              <a:t>MUUTAMA ESIMERKKI: KAIPOLA 450 t/tn/a aikakauslehtipaperia</a:t>
            </a:r>
          </a:p>
          <a:p>
            <a:r>
              <a:rPr lang="fi-FI" dirty="0"/>
              <a:t>                                           MYLLYKOSKI 650 t/tn/a painopapereita</a:t>
            </a:r>
          </a:p>
          <a:p>
            <a:r>
              <a:rPr lang="fi-FI" dirty="0"/>
              <a:t>                                            KAJAANI  640 t/tn/a  mm. sanomalehti</a:t>
            </a:r>
          </a:p>
          <a:p>
            <a:r>
              <a:rPr lang="fi-FI" dirty="0"/>
              <a:t>                                            VEITSILUOTO 1100 t/tn/a aikakauslehti</a:t>
            </a:r>
          </a:p>
          <a:p>
            <a:r>
              <a:rPr lang="fi-FI" dirty="0"/>
              <a:t>                                             KANGAS 330 t/tn/a hienopaperia</a:t>
            </a:r>
          </a:p>
          <a:p>
            <a:r>
              <a:rPr lang="fi-FI" dirty="0"/>
              <a:t>                                             RAUMA  520 t/tn/a  painopaperia</a:t>
            </a:r>
          </a:p>
        </p:txBody>
      </p:sp>
    </p:spTree>
    <p:extLst>
      <p:ext uri="{BB962C8B-B14F-4D97-AF65-F5344CB8AC3E}">
        <p14:creationId xmlns:p14="http://schemas.microsoft.com/office/powerpoint/2010/main" val="343856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B7F52E-5C8B-4BFF-8F54-04EDE8F2E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LOISTOKAUSI 1940-1990luvut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EEB678-CA4B-4C1E-B00B-2BA1C5E36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Suomessa on historian saatossa kaikkiaan käynnistetty 192 paperikonetta.</a:t>
            </a:r>
          </a:p>
          <a:p>
            <a:r>
              <a:rPr lang="fi-FI" dirty="0"/>
              <a:t>Nyt on käynnissä 15 konetta  ja lisäksi 15 sellulinjaa  ja 17 kartonkikonetta. Lisäksi sahat, levyteollisuus, kemialliset tuotteet.</a:t>
            </a:r>
          </a:p>
          <a:p>
            <a:r>
              <a:rPr lang="fi-FI" dirty="0"/>
              <a:t>Nämä tuotantolaitokset työllistävät n. 41000 ihmistä ja aikaansaavat n  18,1% maamme viennin arvosta. Mukaan lukien mekaaninen puu.</a:t>
            </a:r>
          </a:p>
          <a:p>
            <a:r>
              <a:rPr lang="fi-FI" dirty="0"/>
              <a:t>Viimeksi suomeen on rakennettu uusi paperikone 1998 ja muutamia on peruskunnostettu mm. Rauma PK IV 2006. Oulu Pk III 2015 (</a:t>
            </a:r>
            <a:r>
              <a:rPr lang="fi-FI" dirty="0" err="1"/>
              <a:t>kart</a:t>
            </a:r>
            <a:r>
              <a:rPr lang="fi-FI" dirty="0"/>
              <a:t>)</a:t>
            </a:r>
          </a:p>
          <a:p>
            <a:r>
              <a:rPr lang="fi-FI" dirty="0"/>
              <a:t>Sellukapasiteettia on rakennettu lisää mm. Äänekosken 1100 t/tn /a</a:t>
            </a:r>
          </a:p>
          <a:p>
            <a:pPr marL="0" indent="0">
              <a:buNone/>
            </a:pPr>
            <a:r>
              <a:rPr lang="fi-FI" dirty="0"/>
              <a:t>    tulossa on Metsä-Groupin uusi investointi Kemiin 2022 n. 1200 t/tn/a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692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9B2AC7-3A01-4294-9A10-6A44CBE9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PAPERIA VALMISTAA ? Tilanne 2020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B44ABC-452A-4D9F-A5DD-28D3F75D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Stora-Enso  edelleen tonnimäärältään suurin kotona ja ulkomailla</a:t>
            </a:r>
          </a:p>
          <a:p>
            <a:r>
              <a:rPr lang="fi-FI" dirty="0"/>
              <a:t>UPM Kymmene monta yksikköä kotona ja ulkomailla</a:t>
            </a:r>
          </a:p>
          <a:p>
            <a:r>
              <a:rPr lang="fi-FI" dirty="0"/>
              <a:t>SAPPI (South </a:t>
            </a:r>
            <a:r>
              <a:rPr lang="fi-FI" dirty="0" err="1"/>
              <a:t>African</a:t>
            </a:r>
            <a:r>
              <a:rPr lang="fi-FI" dirty="0"/>
              <a:t> Paper &amp; </a:t>
            </a:r>
            <a:r>
              <a:rPr lang="fi-FI" dirty="0" err="1"/>
              <a:t>Pulp</a:t>
            </a:r>
            <a:r>
              <a:rPr lang="fi-FI" dirty="0"/>
              <a:t> Ltd, KIRKNIEMI </a:t>
            </a:r>
          </a:p>
          <a:p>
            <a:r>
              <a:rPr lang="fi-FI" dirty="0"/>
              <a:t>JUJO Terminal Oy (Japani) </a:t>
            </a:r>
            <a:r>
              <a:rPr lang="fi-FI" dirty="0" err="1"/>
              <a:t>Kauttuan</a:t>
            </a:r>
            <a:r>
              <a:rPr lang="fi-FI" dirty="0"/>
              <a:t> erikoispaperit ,tarrapaperi</a:t>
            </a:r>
          </a:p>
          <a:p>
            <a:r>
              <a:rPr lang="fi-FI" dirty="0"/>
              <a:t>Metsä </a:t>
            </a:r>
            <a:r>
              <a:rPr lang="fi-FI" dirty="0" err="1"/>
              <a:t>Tissue</a:t>
            </a:r>
            <a:r>
              <a:rPr lang="fi-FI" dirty="0"/>
              <a:t> , Mänttä pehmopaperi (ent. Serlachius oy)</a:t>
            </a:r>
          </a:p>
          <a:p>
            <a:r>
              <a:rPr lang="fi-FI" dirty="0" err="1"/>
              <a:t>Delfor</a:t>
            </a:r>
            <a:r>
              <a:rPr lang="fi-FI" dirty="0"/>
              <a:t> Group AG (Itävalta) Tervakosken erikoispaperitehdas</a:t>
            </a:r>
          </a:p>
          <a:p>
            <a:r>
              <a:rPr lang="fi-FI" dirty="0" err="1"/>
              <a:t>Billerud</a:t>
            </a:r>
            <a:r>
              <a:rPr lang="fi-FI" dirty="0"/>
              <a:t> Korsnäs  Pietarsaari, voimapaperia</a:t>
            </a:r>
          </a:p>
          <a:p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Cellulosa</a:t>
            </a:r>
            <a:r>
              <a:rPr lang="fi-FI" dirty="0"/>
              <a:t> Ab/ </a:t>
            </a:r>
            <a:r>
              <a:rPr lang="fi-FI" dirty="0" err="1"/>
              <a:t>Essity</a:t>
            </a:r>
            <a:r>
              <a:rPr lang="fi-FI" dirty="0"/>
              <a:t> Ab vuodesta 2019</a:t>
            </a:r>
          </a:p>
          <a:p>
            <a:r>
              <a:rPr lang="fi-FI" dirty="0"/>
              <a:t>  Nokian tehdas, pehmopaperia</a:t>
            </a:r>
          </a:p>
        </p:txBody>
      </p:sp>
    </p:spTree>
    <p:extLst>
      <p:ext uri="{BB962C8B-B14F-4D97-AF65-F5344CB8AC3E}">
        <p14:creationId xmlns:p14="http://schemas.microsoft.com/office/powerpoint/2010/main" val="199672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71F5C9-89C4-45DF-AEDB-AFA2D629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SELLUA KEITTÄÄ ?</a:t>
            </a:r>
            <a:br>
              <a:rPr lang="fi-FI" dirty="0"/>
            </a:br>
            <a:r>
              <a:rPr lang="fi-FI" dirty="0"/>
              <a:t>Kaikki tuotanto on SULFAATTIMENETMÄLLÄ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D16182-E3B9-4D33-9D7E-2C9E7F72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METSÄ FIBER n.3260000 tn/a</a:t>
            </a:r>
          </a:p>
          <a:p>
            <a:r>
              <a:rPr lang="fi-FI" dirty="0"/>
              <a:t>Stora Enso          3150000 tn/a + 1400000 tn/Uruguay</a:t>
            </a:r>
          </a:p>
          <a:p>
            <a:r>
              <a:rPr lang="fi-FI" dirty="0"/>
              <a:t>UPM-Kymmene 2560000 tn/a + 1350000 tn/Uruguay + 2,200000 tn/a</a:t>
            </a:r>
          </a:p>
          <a:p>
            <a:pPr marL="0" indent="0">
              <a:buNone/>
            </a:pPr>
            <a:r>
              <a:rPr lang="fi-FI" dirty="0"/>
              <a:t>    Uruguayssa kasvatetaan nopeakasvuista eukalyptuspuuta, kierto vain </a:t>
            </a:r>
          </a:p>
          <a:p>
            <a:pPr marL="0" indent="0">
              <a:buNone/>
            </a:pPr>
            <a:r>
              <a:rPr lang="fi-FI" dirty="0"/>
              <a:t>     7-8 vuotta.</a:t>
            </a:r>
          </a:p>
          <a:p>
            <a:r>
              <a:rPr lang="fi-FI" dirty="0"/>
              <a:t>Näillä luvuilla UPM olisi maailman suurin sellun valmistaja.</a:t>
            </a:r>
          </a:p>
          <a:p>
            <a:r>
              <a:rPr lang="fi-FI" dirty="0"/>
              <a:t>Muut suuret valmistajat ovat sademetsiä hyödyntävät Indonesia ja Brasilia sekä International Paper Yhdysvalloissa.</a:t>
            </a:r>
          </a:p>
        </p:txBody>
      </p:sp>
    </p:spTree>
    <p:extLst>
      <p:ext uri="{BB962C8B-B14F-4D97-AF65-F5344CB8AC3E}">
        <p14:creationId xmlns:p14="http://schemas.microsoft.com/office/powerpoint/2010/main" val="23856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EE0ADF-733E-4C72-92ED-657CB83D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KARTONKIA VALMISTAA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BCF9FE-C183-4273-B73A-93293F42E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Stora Enso n. 4700000 tonnia/a erilaisia kartonkilaatuja monta tehdasta</a:t>
            </a:r>
          </a:p>
          <a:p>
            <a:r>
              <a:rPr lang="fi-FI" dirty="0"/>
              <a:t>Metsä Board Useita tehtaita mm. Tako Tampereen keskustassa, Kyröskoskella ym.</a:t>
            </a:r>
          </a:p>
          <a:p>
            <a:r>
              <a:rPr lang="fi-FI" dirty="0" err="1"/>
              <a:t>Panka</a:t>
            </a:r>
            <a:r>
              <a:rPr lang="fi-FI" dirty="0"/>
              <a:t> Board Erikoiskartonkia kahdella pienellä koneella </a:t>
            </a:r>
            <a:r>
              <a:rPr lang="fi-FI" dirty="0" err="1"/>
              <a:t>Dermond</a:t>
            </a:r>
            <a:r>
              <a:rPr lang="fi-FI" dirty="0"/>
              <a:t> </a:t>
            </a:r>
            <a:r>
              <a:rPr lang="fi-FI" dirty="0" err="1"/>
              <a:t>Smurfit</a:t>
            </a:r>
            <a:r>
              <a:rPr lang="fi-FI" dirty="0"/>
              <a:t>  (Irlanti) omistaa. Myös voimakartonkia mm. kala- ja liha laatikoita.</a:t>
            </a:r>
          </a:p>
          <a:p>
            <a:r>
              <a:rPr lang="fi-FI" dirty="0" err="1"/>
              <a:t>Sonoco</a:t>
            </a:r>
            <a:r>
              <a:rPr lang="fi-FI" dirty="0"/>
              <a:t> </a:t>
            </a:r>
            <a:r>
              <a:rPr lang="fi-FI" dirty="0" err="1"/>
              <a:t>Alcor</a:t>
            </a:r>
            <a:r>
              <a:rPr lang="fi-FI" dirty="0"/>
              <a:t> Kierrehylsy tyyppiset pakkaukset, kupit, pikarit Globaali yritys joka on erikoistunut kierrehylsypakkauksiin. Korvaa muovia</a:t>
            </a:r>
          </a:p>
          <a:p>
            <a:r>
              <a:rPr lang="fi-FI" dirty="0"/>
              <a:t>Premium Board Juankoski(Kuopio) Elintarvikekartonkia, koneet seisovat</a:t>
            </a:r>
          </a:p>
          <a:p>
            <a:r>
              <a:rPr lang="fi-FI" dirty="0" err="1"/>
              <a:t>Powerfluit</a:t>
            </a:r>
            <a:r>
              <a:rPr lang="fi-FI" dirty="0"/>
              <a:t> LTD Kuopio, omistaja </a:t>
            </a:r>
            <a:r>
              <a:rPr lang="fi-FI" dirty="0" err="1"/>
              <a:t>Mondi</a:t>
            </a:r>
            <a:r>
              <a:rPr lang="fi-FI" dirty="0"/>
              <a:t> Inc. </a:t>
            </a:r>
            <a:r>
              <a:rPr lang="fi-FI" dirty="0" err="1"/>
              <a:t>fluting</a:t>
            </a:r>
            <a:r>
              <a:rPr lang="fi-FI" dirty="0"/>
              <a:t> kartonkia</a:t>
            </a:r>
          </a:p>
          <a:p>
            <a:r>
              <a:rPr lang="fi-FI" dirty="0"/>
              <a:t>Hikinoro Oy </a:t>
            </a:r>
            <a:r>
              <a:rPr lang="fi-FI" dirty="0" err="1"/>
              <a:t>Vaaajakoski</a:t>
            </a:r>
            <a:r>
              <a:rPr lang="fi-FI" dirty="0"/>
              <a:t> </a:t>
            </a:r>
            <a:r>
              <a:rPr lang="fi-FI" dirty="0" err="1"/>
              <a:t>Kenken</a:t>
            </a:r>
            <a:r>
              <a:rPr lang="fi-FI" dirty="0"/>
              <a:t> valmistuksessa käytettyä erikoiskartonkia globaalit markkinat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367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34E183-919F-4BBD-B92A-5B4CEDD6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Missä nyt mennään 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738AF9-E7BE-444A-AF73-C9FB3A2C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Vuonna 2020 metsäteollisuuden vienti oli arvoltaan n. 10,4 </a:t>
            </a:r>
            <a:r>
              <a:rPr lang="fi-FI" dirty="0" err="1"/>
              <a:t>mrd.euroa</a:t>
            </a:r>
            <a:endParaRPr lang="fi-FI" dirty="0"/>
          </a:p>
          <a:p>
            <a:r>
              <a:rPr lang="fi-FI" dirty="0"/>
              <a:t>Vuoden 2021 ensimmäisellä kvartaalilla  oli kasvu huimaa.</a:t>
            </a:r>
          </a:p>
          <a:p>
            <a:r>
              <a:rPr lang="fi-FI" dirty="0"/>
              <a:t>Faneeri kasvoi + 53% edelliseen vuoteen verrattuna</a:t>
            </a:r>
          </a:p>
          <a:p>
            <a:r>
              <a:rPr lang="fi-FI" dirty="0"/>
              <a:t>Sahatavara       + 27%</a:t>
            </a:r>
          </a:p>
          <a:p>
            <a:r>
              <a:rPr lang="fi-FI" dirty="0"/>
              <a:t> Kartonki           + 23%</a:t>
            </a:r>
          </a:p>
          <a:p>
            <a:r>
              <a:rPr lang="fi-FI" dirty="0"/>
              <a:t>Sellu                   +  21%  </a:t>
            </a:r>
          </a:p>
          <a:p>
            <a:r>
              <a:rPr lang="fi-FI" dirty="0"/>
              <a:t>Paperi               -   11%</a:t>
            </a:r>
          </a:p>
          <a:p>
            <a:r>
              <a:rPr lang="fi-FI" dirty="0"/>
              <a:t>Yritysten raportoimat QI tulokset ovat erinomaiset.    </a:t>
            </a:r>
          </a:p>
        </p:txBody>
      </p:sp>
    </p:spTree>
    <p:extLst>
      <p:ext uri="{BB962C8B-B14F-4D97-AF65-F5344CB8AC3E}">
        <p14:creationId xmlns:p14="http://schemas.microsoft.com/office/powerpoint/2010/main" val="129276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1000</Words>
  <Application>Microsoft Office PowerPoint</Application>
  <PresentationFormat>Laajakuva</PresentationFormat>
  <Paragraphs>104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PAPERITEOLLISUUDEN NOUSU JA TUHO ?</vt:lpstr>
      <vt:lpstr>Alku ja Loisto 1880-2000</vt:lpstr>
      <vt:lpstr>Varsinaiset paperitehtaat 1860-1880 luvuilla</vt:lpstr>
      <vt:lpstr>TÄMÄN PÄIVÄN TILANNE PAPERI PUOLELLA</vt:lpstr>
      <vt:lpstr>LOISTOKAUSI 1940-1990luvut</vt:lpstr>
      <vt:lpstr>KUKA PAPERIA VALMISTAA ? Tilanne 2020 </vt:lpstr>
      <vt:lpstr>KUKA SELLUA KEITTÄÄ ? Kaikki tuotanto on SULFAATTIMENETMÄLLÄ</vt:lpstr>
      <vt:lpstr>KUKA KARTONKIA VALMISTAA</vt:lpstr>
      <vt:lpstr>Missä nyt mennään ?</vt:lpstr>
      <vt:lpstr>Miten ”Ulkomalaiset” pärjäävät</vt:lpstr>
      <vt:lpstr>JUJO Termal papers Kauttua</vt:lpstr>
      <vt:lpstr>DELFORT GROUP TERVAKOSKI Itävaltalainen perheyritys</vt:lpstr>
      <vt:lpstr>Billerud Korsnäs, Ruotsalainen suuryhtiö</vt:lpstr>
      <vt:lpstr>SCA/Essity Ab Ruotsalainen jättiyhtiö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PAPERITEOLLISUUDEN NOUSU JA TUHO ?</dc:title>
  <dc:creator>Kari Tallberg</dc:creator>
  <cp:lastModifiedBy>Kari Tallberg</cp:lastModifiedBy>
  <cp:revision>19</cp:revision>
  <dcterms:created xsi:type="dcterms:W3CDTF">2021-04-27T06:22:45Z</dcterms:created>
  <dcterms:modified xsi:type="dcterms:W3CDTF">2021-05-01T15:59:55Z</dcterms:modified>
</cp:coreProperties>
</file>